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8" r:id="rId2"/>
    <p:sldId id="282" r:id="rId3"/>
    <p:sldId id="290" r:id="rId4"/>
    <p:sldId id="283" r:id="rId5"/>
    <p:sldId id="284" r:id="rId6"/>
    <p:sldId id="294" r:id="rId7"/>
    <p:sldId id="279" r:id="rId8"/>
    <p:sldId id="280" r:id="rId9"/>
    <p:sldId id="278" r:id="rId10"/>
    <p:sldId id="277" r:id="rId11"/>
    <p:sldId id="272" r:id="rId12"/>
    <p:sldId id="273" r:id="rId13"/>
    <p:sldId id="293" r:id="rId14"/>
    <p:sldId id="291" r:id="rId15"/>
    <p:sldId id="292" r:id="rId16"/>
    <p:sldId id="281" r:id="rId17"/>
    <p:sldId id="287" r:id="rId18"/>
    <p:sldId id="288" r:id="rId19"/>
    <p:sldId id="289" r:id="rId20"/>
    <p:sldId id="265" r:id="rId21"/>
  </p:sldIdLst>
  <p:sldSz cx="9144000" cy="5143500" type="screen16x9"/>
  <p:notesSz cx="6799263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21B"/>
    <a:srgbClr val="F8E71C"/>
    <a:srgbClr val="4A90E2"/>
    <a:srgbClr val="FFFF66"/>
    <a:srgbClr val="FFFF99"/>
    <a:srgbClr val="DA1010"/>
    <a:srgbClr val="EFE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46" autoAdjust="0"/>
  </p:normalViewPr>
  <p:slideViewPr>
    <p:cSldViewPr>
      <p:cViewPr varScale="1">
        <p:scale>
          <a:sx n="104" d="100"/>
          <a:sy n="104" d="100"/>
        </p:scale>
        <p:origin x="850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FDB0-6652-4CB3-BDDF-E3ABEC1502A5}" type="datetimeFigureOut">
              <a:rPr lang="pl-PL" smtClean="0"/>
              <a:t>17.07.2018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9E412-AAA2-4387-9327-CB819CC54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06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E99E-8DC7-4C3C-82CB-E51B35EEA53B}" type="datetimeFigureOut">
              <a:rPr lang="pl-PL" smtClean="0"/>
              <a:t>17.07.2018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2A373-E177-458C-9330-84A1329D68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51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34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316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38,4% przedsiębiorstw;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18,2%zakładów budżetowych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22,8% gmin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0,2% spółek wodnych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2,2% innych form</a:t>
            </a: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61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pl-PL" b="1" dirty="0" smtClean="0">
                <a:solidFill>
                  <a:srgbClr val="002060"/>
                </a:solidFill>
              </a:rPr>
              <a:t>2561</a:t>
            </a:r>
            <a:r>
              <a:rPr lang="pl-PL" b="0" baseline="0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– liczba wniosków, które wpłynęły do Wód Polskich</a:t>
            </a:r>
            <a:r>
              <a:rPr lang="pl-PL" baseline="0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w ustawowym terminie, do 12 marca 2018 r. </a:t>
            </a:r>
            <a:r>
              <a:rPr lang="pl-PL" b="1" dirty="0" smtClean="0">
                <a:solidFill>
                  <a:srgbClr val="0070C0"/>
                </a:solidFill>
              </a:rPr>
              <a:t>Pojedyncze nowe wnioski wciąż wpływają.</a:t>
            </a:r>
          </a:p>
          <a:p>
            <a:pPr marL="0" indent="0" algn="l">
              <a:buNone/>
            </a:pPr>
            <a:r>
              <a:rPr lang="pl-PL" b="1" dirty="0" smtClean="0">
                <a:solidFill>
                  <a:srgbClr val="002060"/>
                </a:solidFill>
              </a:rPr>
              <a:t>2091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– liczba wydanych dotąd decyzji zatwierdzających</a:t>
            </a:r>
          </a:p>
          <a:p>
            <a:pPr marL="0" indent="0" algn="l">
              <a:buNone/>
            </a:pPr>
            <a:r>
              <a:rPr lang="pl-PL" b="1" dirty="0" smtClean="0">
                <a:solidFill>
                  <a:srgbClr val="002060"/>
                </a:solidFill>
              </a:rPr>
              <a:t>1952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– liczba zatwierdzony taryf, które zostały obniżone, nie zostały zmienione, lub zostały zindeksowane o wskaźniki makroekonomiczne (inflacja) oraz o wzrost cen energii, opłat i podatków.</a:t>
            </a: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93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89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37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Przede</a:t>
            </a:r>
            <a:r>
              <a:rPr lang="pl-PL" baseline="0" dirty="0" smtClean="0"/>
              <a:t> wszystkim warto podkreślić, że to przedsiębiorstwa wodociągowo-kanalizacyjne ustalają stawki opłat za dostarczaną do naszych kranów wodę i odprowadzane ścieki.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one decydują o cenie, jaką mieszkańcy zapłacą za wodę. Wody Polskie pełnią jedynie rolę regulatora tych cen. Sprawdzają, czy przedsiębiorstwo wodno-kanalizacyjne uwzględniło rzeczywiste koszty zaopatrzania mieszkańców w wodę i odprowadzania ścieków. Dostarczenie wody mieszkańcom to nadal zadanie własne gmin.</a:t>
            </a:r>
          </a:p>
          <a:p>
            <a:endParaRPr lang="pl-P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dirty="0" smtClean="0"/>
              <a:t>Przykład</a:t>
            </a:r>
            <a:r>
              <a:rPr lang="pl-PL" baseline="0" dirty="0" smtClean="0"/>
              <a:t> dowolnego, zależnie od sytuacji, prezentowania przez samorządy informacji o nowych stawkach za wodę. Na slajdzie oficjalne komunikaty, które pojawiły się na stronach urzędów miast Warszawy i Łodzi.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10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9" y="1059582"/>
            <a:ext cx="9144000" cy="25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79512" y="3749036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66753" y="4495888"/>
            <a:ext cx="6300192" cy="593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411511"/>
            <a:ext cx="374441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Nazwa jednostki organizacyjnej Wód Polskich</a:t>
            </a:r>
            <a:endParaRPr lang="pl-PL" dirty="0"/>
          </a:p>
        </p:txBody>
      </p:sp>
      <p:sp>
        <p:nvSpPr>
          <p:cNvPr id="20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20272" y="411510"/>
            <a:ext cx="187166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l-PL" dirty="0" smtClean="0"/>
              <a:t>data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64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131589"/>
            <a:ext cx="5486400" cy="2414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17.07.2018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38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17.07.2018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Obraz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9" y="1059582"/>
            <a:ext cx="9144000" cy="25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179512" y="3749036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Dziękuję</a:t>
            </a:r>
            <a:r>
              <a:rPr lang="pl-PL" baseline="0" dirty="0" smtClean="0"/>
              <a:t> za uwagę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79562" y="4299942"/>
            <a:ext cx="6300192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Autor, Kontakt do autora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0579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 tytułow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W:\kzgw\_2015 Swiateczno-Noworoczny Plebiscyt na ulubione zdjecie w ramach konkursu WODA WOKOL NAS\DO_Jesień_Liść_jpg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134136"/>
            <a:ext cx="9144000" cy="26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17.07.2018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166753" y="4495888"/>
            <a:ext cx="6300192" cy="593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11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411511"/>
            <a:ext cx="374441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Nazwa jednostki organizacyjnej Wód Polskich</a:t>
            </a:r>
            <a:endParaRPr lang="pl-PL" dirty="0"/>
          </a:p>
        </p:txBody>
      </p:sp>
      <p:sp>
        <p:nvSpPr>
          <p:cNvPr id="12" name="Symbol zastępczy tekstu 19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411510"/>
            <a:ext cx="187166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l-PL" dirty="0" smtClean="0"/>
              <a:t>data</a:t>
            </a:r>
            <a:endParaRPr lang="pl-PL" dirty="0"/>
          </a:p>
        </p:txBody>
      </p:sp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179512" y="3749036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35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17.07.2018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1488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166753" y="4495888"/>
            <a:ext cx="6300192" cy="593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11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411511"/>
            <a:ext cx="374441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Nazwa jednostki organizacyjnej Wód Polskich</a:t>
            </a:r>
            <a:endParaRPr lang="pl-PL" dirty="0"/>
          </a:p>
        </p:txBody>
      </p:sp>
      <p:pic>
        <p:nvPicPr>
          <p:cNvPr id="13" name="Picture 2" descr="W:\kzgw\_2015 Swiateczno-Noworoczny Plebiscyt na ulubione zdjecie w ramach konkursu WODA WOKOL NAS\PP_Lato_Przystań w Chałupach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88342"/>
            <a:ext cx="9144000" cy="25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tekstu 19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411510"/>
            <a:ext cx="187166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l-PL" dirty="0" smtClean="0"/>
              <a:t>data</a:t>
            </a:r>
            <a:endParaRPr lang="pl-PL" dirty="0"/>
          </a:p>
        </p:txBody>
      </p:sp>
      <p:sp>
        <p:nvSpPr>
          <p:cNvPr id="14" name="Tytuł 1"/>
          <p:cNvSpPr txBox="1">
            <a:spLocks/>
          </p:cNvSpPr>
          <p:nvPr userDrawn="1"/>
        </p:nvSpPr>
        <p:spPr>
          <a:xfrm>
            <a:off x="179512" y="3749036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ctrTitle" hasCustomPrompt="1"/>
          </p:nvPr>
        </p:nvSpPr>
        <p:spPr>
          <a:xfrm>
            <a:off x="179512" y="3774163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055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79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17.07.2018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7504" y="1347614"/>
            <a:ext cx="8712200" cy="1656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3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pic>
        <p:nvPicPr>
          <p:cNvPr id="10" name="Picture 2" descr="W:\kzgw\_2015 Swiateczno-Noworoczny Plebiscyt na ulubione zdjecie w ramach konkursu WODA WOKOL NAS\ZN_Lato_Koniec lata nad Zalewem Zegrzyński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842" b="20878"/>
          <a:stretch/>
        </p:blipFill>
        <p:spPr bwMode="auto">
          <a:xfrm>
            <a:off x="0" y="3147814"/>
            <a:ext cx="9144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7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79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17.07.2018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7504" y="1347614"/>
            <a:ext cx="8712200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3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795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17.07.2018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79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3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310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17.07.2018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79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6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3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958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17.07.2018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79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3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292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059582"/>
            <a:ext cx="5111750" cy="353504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7" y="1563638"/>
            <a:ext cx="3008313" cy="303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3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5" hasCustomPrompt="1"/>
          </p:nvPr>
        </p:nvSpPr>
        <p:spPr>
          <a:xfrm>
            <a:off x="2627784" y="195486"/>
            <a:ext cx="6047904" cy="43204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0070C0"/>
                </a:solidFill>
              </a:defRPr>
            </a:lvl1pPr>
          </a:lstStyle>
          <a:p>
            <a:pPr lvl="0"/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17.07.2018</a:t>
            </a:fld>
            <a:endParaRPr lang="pl-PL"/>
          </a:p>
        </p:txBody>
      </p:sp>
      <p:sp>
        <p:nvSpPr>
          <p:cNvPr id="26" name="Symbol zastępczy stopki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36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0215-5E71-46ED-B4EF-911293C89F72}" type="datetimeFigureOut">
              <a:rPr lang="pl-PL" smtClean="0"/>
              <a:t>17.07.2018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pic>
        <p:nvPicPr>
          <p:cNvPr id="1026" name="Picture 2" descr="D:\Dokumenty\logo Wód Polskich\logo Wody Polskie poziom pl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905"/>
            <a:ext cx="229747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7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8" r:id="rId4"/>
    <p:sldLayoutId id="2147483684" r:id="rId5"/>
    <p:sldLayoutId id="2147483676" r:id="rId6"/>
    <p:sldLayoutId id="2147483679" r:id="rId7"/>
    <p:sldLayoutId id="2147483677" r:id="rId8"/>
    <p:sldLayoutId id="2147483680" r:id="rId9"/>
    <p:sldLayoutId id="2147483681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179512" y="3939902"/>
            <a:ext cx="8856984" cy="642479"/>
          </a:xfrm>
        </p:spPr>
        <p:txBody>
          <a:bodyPr>
            <a:noAutofit/>
          </a:bodyPr>
          <a:lstStyle/>
          <a:p>
            <a:r>
              <a:rPr lang="pl-PL" sz="2200" dirty="0" smtClean="0"/>
              <a:t>Taryfy opłat za wodę i ścieki. Rola Wód Polskich w procesie ustalania stawek</a:t>
            </a:r>
            <a:endParaRPr lang="pl-PL" sz="2200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79512" y="4443958"/>
            <a:ext cx="6300192" cy="504056"/>
          </a:xfrm>
        </p:spPr>
        <p:txBody>
          <a:bodyPr>
            <a:normAutofit/>
          </a:bodyPr>
          <a:lstStyle/>
          <a:p>
            <a:r>
              <a:rPr lang="pl-PL" sz="1200" dirty="0" smtClean="0"/>
              <a:t>Przemysław Daca – Prezes Wód Polskich</a:t>
            </a:r>
          </a:p>
          <a:p>
            <a:r>
              <a:rPr lang="pl-PL" sz="1200" dirty="0" smtClean="0"/>
              <a:t>Joanna Kopczyńska – Zastępca Prezesa Wód Polskich ds. Zarządzania Środowiskiem Wodnym</a:t>
            </a:r>
          </a:p>
        </p:txBody>
      </p:sp>
      <p:pic>
        <p:nvPicPr>
          <p:cNvPr id="2052" name="Picture 4" descr="Znalezione obrazy dla zapytania woda z kran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17681"/>
          <a:stretch/>
        </p:blipFill>
        <p:spPr bwMode="auto">
          <a:xfrm>
            <a:off x="0" y="899886"/>
            <a:ext cx="9144000" cy="289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3"/>
          <p:cNvSpPr>
            <a:spLocks noGrp="1"/>
          </p:cNvSpPr>
          <p:nvPr>
            <p:ph type="body" sz="quarter" idx="4294967295"/>
          </p:nvPr>
        </p:nvSpPr>
        <p:spPr>
          <a:xfrm>
            <a:off x="7020272" y="411510"/>
            <a:ext cx="2015678" cy="288032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pl-PL" sz="1400" dirty="0" smtClean="0">
                <a:solidFill>
                  <a:srgbClr val="00B0F0"/>
                </a:solidFill>
              </a:rPr>
              <a:t>Warszawa, 17.07.2018 r.</a:t>
            </a:r>
            <a:endParaRPr lang="pl-PL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Proces regulacyjny wciąż trwa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07504" y="1347614"/>
            <a:ext cx="8856984" cy="2664296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Zostały wydane decyzje dla wszystkich wniosków, które wpłynęły do 12 marca</a:t>
            </a:r>
            <a:r>
              <a:rPr lang="pl-PL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pl-PL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0070C0"/>
                </a:solidFill>
              </a:rPr>
              <a:t>Od 12 </a:t>
            </a:r>
            <a:r>
              <a:rPr lang="pl-PL" dirty="0">
                <a:solidFill>
                  <a:srgbClr val="0070C0"/>
                </a:solidFill>
              </a:rPr>
              <a:t>marca </a:t>
            </a:r>
            <a:r>
              <a:rPr lang="pl-PL" dirty="0" smtClean="0">
                <a:solidFill>
                  <a:srgbClr val="0070C0"/>
                </a:solidFill>
              </a:rPr>
              <a:t>do 30 czerwca wpłynęły </a:t>
            </a:r>
            <a:r>
              <a:rPr lang="pl-PL" b="1" dirty="0" smtClean="0">
                <a:solidFill>
                  <a:srgbClr val="002060"/>
                </a:solidFill>
              </a:rPr>
              <a:t>133</a:t>
            </a:r>
            <a:r>
              <a:rPr lang="pl-PL" b="1" dirty="0" smtClean="0">
                <a:solidFill>
                  <a:srgbClr val="0070C0"/>
                </a:solidFill>
              </a:rPr>
              <a:t> </a:t>
            </a:r>
            <a:r>
              <a:rPr lang="pl-PL" dirty="0">
                <a:solidFill>
                  <a:srgbClr val="0070C0"/>
                </a:solidFill>
              </a:rPr>
              <a:t>nowe wnioski</a:t>
            </a:r>
            <a:r>
              <a:rPr lang="pl-PL" dirty="0" smtClean="0">
                <a:solidFill>
                  <a:srgbClr val="0070C0"/>
                </a:solidFill>
              </a:rPr>
              <a:t>.</a:t>
            </a:r>
            <a:endParaRPr lang="pl-PL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481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70C0"/>
                </a:solidFill>
              </a:rPr>
              <a:t>– liczba procedowanych jeszcze wniosków </a:t>
            </a:r>
            <a:r>
              <a:rPr lang="pl-PL" dirty="0" smtClean="0">
                <a:solidFill>
                  <a:srgbClr val="0070C0"/>
                </a:solidFill>
              </a:rPr>
              <a:t>(stan na 30 czerwca)</a:t>
            </a:r>
            <a:endParaRPr lang="pl-PL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l-PL" sz="2000" dirty="0" smtClean="0">
                <a:solidFill>
                  <a:srgbClr val="0070C0"/>
                </a:solidFill>
              </a:rPr>
              <a:t>Wniosek o najmniejszej liczbie mieszkańców dotyczył </a:t>
            </a:r>
            <a:r>
              <a:rPr lang="pl-PL" sz="2000" dirty="0">
                <a:solidFill>
                  <a:srgbClr val="0070C0"/>
                </a:solidFill>
              </a:rPr>
              <a:t>22 </a:t>
            </a:r>
            <a:r>
              <a:rPr lang="pl-PL" sz="2000" dirty="0" smtClean="0">
                <a:solidFill>
                  <a:srgbClr val="0070C0"/>
                </a:solidFill>
              </a:rPr>
              <a:t>osób, a wniosek </a:t>
            </a:r>
            <a:br>
              <a:rPr lang="pl-PL" sz="2000" dirty="0" smtClean="0">
                <a:solidFill>
                  <a:srgbClr val="0070C0"/>
                </a:solidFill>
              </a:rPr>
            </a:br>
            <a:r>
              <a:rPr lang="pl-PL" sz="2000" dirty="0" smtClean="0">
                <a:solidFill>
                  <a:srgbClr val="0070C0"/>
                </a:solidFill>
              </a:rPr>
              <a:t>o największej liczbie mieszkańców złożył </a:t>
            </a:r>
            <a:r>
              <a:rPr lang="pl-PL" sz="2000" dirty="0">
                <a:solidFill>
                  <a:srgbClr val="0070C0"/>
                </a:solidFill>
              </a:rPr>
              <a:t>MPWiK w Warszawie.</a:t>
            </a:r>
          </a:p>
          <a:p>
            <a:pPr marL="0" indent="0">
              <a:buNone/>
            </a:pP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200" b="1" dirty="0" smtClean="0">
                <a:solidFill>
                  <a:srgbClr val="0070C0"/>
                </a:solidFill>
              </a:rPr>
              <a:t>I etap - weryfikacja </a:t>
            </a:r>
            <a:r>
              <a:rPr lang="pl-PL" sz="2200" b="1" dirty="0">
                <a:solidFill>
                  <a:srgbClr val="0070C0"/>
                </a:solidFill>
              </a:rPr>
              <a:t>kompletności i poprawności wypełnienia </a:t>
            </a:r>
            <a:r>
              <a:rPr lang="pl-PL" sz="2200" b="1" dirty="0" smtClean="0">
                <a:solidFill>
                  <a:srgbClr val="0070C0"/>
                </a:solidFill>
              </a:rPr>
              <a:t>wniosków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0070C0"/>
                </a:solidFill>
              </a:rPr>
              <a:t>W</a:t>
            </a:r>
            <a:r>
              <a:rPr lang="pl-PL" sz="2200" dirty="0" smtClean="0">
                <a:solidFill>
                  <a:srgbClr val="0070C0"/>
                </a:solidFill>
              </a:rPr>
              <a:t> </a:t>
            </a:r>
            <a:r>
              <a:rPr lang="pl-PL" sz="2200" dirty="0">
                <a:solidFill>
                  <a:srgbClr val="0070C0"/>
                </a:solidFill>
              </a:rPr>
              <a:t>przypadku jej braku wnioskodawcy byli wzywani do złożenia uzupełnień.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0070C0"/>
                </a:solidFill>
              </a:rPr>
              <a:t>W trakcie rozpatrywania wniosków, w przypadku nieuzasadnionych wzrostów cen, wydawano decyzje </a:t>
            </a:r>
            <a:r>
              <a:rPr lang="pl-PL" sz="2200" dirty="0" smtClean="0">
                <a:solidFill>
                  <a:srgbClr val="0070C0"/>
                </a:solidFill>
              </a:rPr>
              <a:t>negatywne:</a:t>
            </a:r>
          </a:p>
          <a:p>
            <a:pPr marL="0" indent="0" algn="just">
              <a:buNone/>
            </a:pPr>
            <a:endParaRPr lang="pl-PL" sz="22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l-PL" sz="2200" dirty="0">
                <a:solidFill>
                  <a:srgbClr val="0070C0"/>
                </a:solidFill>
              </a:rPr>
              <a:t>Kwiecień </a:t>
            </a:r>
            <a:r>
              <a:rPr lang="pl-PL" sz="2200" dirty="0" smtClean="0">
                <a:solidFill>
                  <a:srgbClr val="0070C0"/>
                </a:solidFill>
              </a:rPr>
              <a:t>  - 404 </a:t>
            </a:r>
            <a:r>
              <a:rPr lang="pl-PL" sz="2200" dirty="0">
                <a:solidFill>
                  <a:srgbClr val="0070C0"/>
                </a:solidFill>
              </a:rPr>
              <a:t>decyzje negatywne</a:t>
            </a: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70C0"/>
                </a:solidFill>
              </a:rPr>
              <a:t>Maj </a:t>
            </a:r>
            <a:r>
              <a:rPr lang="pl-PL" sz="2200" dirty="0">
                <a:solidFill>
                  <a:srgbClr val="0070C0"/>
                </a:solidFill>
              </a:rPr>
              <a:t>	</a:t>
            </a:r>
            <a:r>
              <a:rPr lang="pl-PL" sz="2200" dirty="0" smtClean="0">
                <a:solidFill>
                  <a:srgbClr val="0070C0"/>
                </a:solidFill>
              </a:rPr>
              <a:t>   - 507 </a:t>
            </a:r>
            <a:r>
              <a:rPr lang="pl-PL" sz="2200" dirty="0">
                <a:solidFill>
                  <a:srgbClr val="0070C0"/>
                </a:solidFill>
              </a:rPr>
              <a:t>decyzji negatywnych</a:t>
            </a: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70C0"/>
                </a:solidFill>
              </a:rPr>
              <a:t>Czerwiec   - 481 </a:t>
            </a:r>
            <a:r>
              <a:rPr lang="pl-PL" sz="2200" dirty="0">
                <a:solidFill>
                  <a:srgbClr val="0070C0"/>
                </a:solidFill>
              </a:rPr>
              <a:t>decyzji negatywnych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3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Decyzje negatywne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07504" y="1275606"/>
            <a:ext cx="8712200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>
                <a:solidFill>
                  <a:srgbClr val="0070C0"/>
                </a:solidFill>
              </a:rPr>
              <a:t>Zgodnie z procedurą </a:t>
            </a:r>
            <a:r>
              <a:rPr lang="pl-PL" sz="2000" dirty="0" smtClean="0">
                <a:solidFill>
                  <a:srgbClr val="0070C0"/>
                </a:solidFill>
              </a:rPr>
              <a:t>decyzje </a:t>
            </a:r>
            <a:r>
              <a:rPr lang="pl-PL" sz="2000" dirty="0">
                <a:solidFill>
                  <a:srgbClr val="0070C0"/>
                </a:solidFill>
              </a:rPr>
              <a:t>negatywne </a:t>
            </a:r>
            <a:r>
              <a:rPr lang="pl-PL" sz="2000" dirty="0" smtClean="0">
                <a:solidFill>
                  <a:srgbClr val="0070C0"/>
                </a:solidFill>
              </a:rPr>
              <a:t>były wydawane, o </a:t>
            </a:r>
            <a:r>
              <a:rPr lang="pl-PL" sz="2000" dirty="0">
                <a:solidFill>
                  <a:srgbClr val="0070C0"/>
                </a:solidFill>
              </a:rPr>
              <a:t>ile :</a:t>
            </a:r>
          </a:p>
          <a:p>
            <a:pPr algn="just"/>
            <a:r>
              <a:rPr lang="pl-PL" sz="2000" dirty="0" smtClean="0">
                <a:solidFill>
                  <a:srgbClr val="0070C0"/>
                </a:solidFill>
              </a:rPr>
              <a:t>w </a:t>
            </a:r>
            <a:r>
              <a:rPr lang="pl-PL" sz="2000" dirty="0">
                <a:solidFill>
                  <a:srgbClr val="0070C0"/>
                </a:solidFill>
              </a:rPr>
              <a:t>dokumentacji nie uzasadniono wzrostu cen zgodnie z </a:t>
            </a:r>
            <a:r>
              <a:rPr lang="pl-PL" sz="2000" dirty="0" smtClean="0">
                <a:solidFill>
                  <a:srgbClr val="0070C0"/>
                </a:solidFill>
              </a:rPr>
              <a:t>rozporządzeniem,</a:t>
            </a:r>
            <a:br>
              <a:rPr lang="pl-PL" sz="2000" dirty="0" smtClean="0">
                <a:solidFill>
                  <a:srgbClr val="0070C0"/>
                </a:solidFill>
              </a:rPr>
            </a:br>
            <a:r>
              <a:rPr lang="pl-PL" sz="2000" dirty="0" smtClean="0">
                <a:solidFill>
                  <a:srgbClr val="0070C0"/>
                </a:solidFill>
              </a:rPr>
              <a:t>a </a:t>
            </a:r>
            <a:r>
              <a:rPr lang="pl-PL" sz="2000" dirty="0">
                <a:solidFill>
                  <a:srgbClr val="0070C0"/>
                </a:solidFill>
              </a:rPr>
              <a:t>sama dokumentacja nie spełniała wymogów określonych w rozporządzeniu;</a:t>
            </a:r>
          </a:p>
          <a:p>
            <a:pPr algn="just"/>
            <a:r>
              <a:rPr lang="pl-PL" sz="2000" dirty="0" smtClean="0">
                <a:solidFill>
                  <a:srgbClr val="0070C0"/>
                </a:solidFill>
              </a:rPr>
              <a:t>do </a:t>
            </a:r>
            <a:r>
              <a:rPr lang="pl-PL" sz="2000" dirty="0">
                <a:solidFill>
                  <a:srgbClr val="0070C0"/>
                </a:solidFill>
              </a:rPr>
              <a:t>niezbędnych przychodów wliczono koszty, które nie powinny być wliczone (nie zostały wskazane w rozporządzeniu oraz </a:t>
            </a:r>
            <a:r>
              <a:rPr lang="pl-PL" sz="2000" dirty="0" smtClean="0">
                <a:solidFill>
                  <a:srgbClr val="0070C0"/>
                </a:solidFill>
              </a:rPr>
              <a:t>w ustawie</a:t>
            </a:r>
            <a:r>
              <a:rPr lang="pl-PL" sz="2000" dirty="0">
                <a:solidFill>
                  <a:srgbClr val="0070C0"/>
                </a:solidFill>
              </a:rPr>
              <a:t>);</a:t>
            </a:r>
          </a:p>
          <a:p>
            <a:pPr algn="just"/>
            <a:r>
              <a:rPr lang="pl-PL" sz="2000" dirty="0">
                <a:solidFill>
                  <a:srgbClr val="0070C0"/>
                </a:solidFill>
              </a:rPr>
              <a:t>n</a:t>
            </a:r>
            <a:r>
              <a:rPr lang="pl-PL" sz="2000" dirty="0" smtClean="0">
                <a:solidFill>
                  <a:srgbClr val="0070C0"/>
                </a:solidFill>
              </a:rPr>
              <a:t>ieprawidłowo </a:t>
            </a:r>
            <a:r>
              <a:rPr lang="pl-PL" sz="2000" dirty="0">
                <a:solidFill>
                  <a:srgbClr val="0070C0"/>
                </a:solidFill>
              </a:rPr>
              <a:t>kwalifikowano </a:t>
            </a:r>
            <a:r>
              <a:rPr lang="pl-PL" sz="2000" dirty="0" smtClean="0">
                <a:solidFill>
                  <a:srgbClr val="0070C0"/>
                </a:solidFill>
              </a:rPr>
              <a:t>koszty; </a:t>
            </a:r>
            <a:endParaRPr lang="pl-PL" sz="2000" dirty="0">
              <a:solidFill>
                <a:srgbClr val="0070C0"/>
              </a:solidFill>
            </a:endParaRPr>
          </a:p>
          <a:p>
            <a:pPr algn="just"/>
            <a:r>
              <a:rPr lang="pl-PL" sz="2000" dirty="0" smtClean="0">
                <a:solidFill>
                  <a:srgbClr val="0070C0"/>
                </a:solidFill>
              </a:rPr>
              <a:t>uzasadnienia </a:t>
            </a:r>
            <a:r>
              <a:rPr lang="pl-PL" sz="2000" dirty="0">
                <a:solidFill>
                  <a:srgbClr val="0070C0"/>
                </a:solidFill>
              </a:rPr>
              <a:t>dla taryf były sporządzane lakonicznie, niestarannie, bez podstawowych informacji pozwalających na właściwe zbadanie wniosku</a:t>
            </a:r>
            <a:r>
              <a:rPr lang="pl-PL" sz="20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pl-PL" sz="20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l-PL" sz="2000" dirty="0" smtClean="0">
                <a:solidFill>
                  <a:srgbClr val="0070C0"/>
                </a:solidFill>
              </a:rPr>
              <a:t>Miało to znaczący </a:t>
            </a:r>
            <a:r>
              <a:rPr lang="pl-PL" sz="2000" dirty="0">
                <a:solidFill>
                  <a:srgbClr val="0070C0"/>
                </a:solidFill>
              </a:rPr>
              <a:t>wpływ na trwanie procesu taryfikacji – znaczenie ma bowiem czas w jakim wnioskodawca uzupełnia informację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7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Odwołania od decyzji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>
                <a:solidFill>
                  <a:srgbClr val="0070C0"/>
                </a:solidFill>
              </a:rPr>
              <a:t>II etap - odwołania do drugiej instancji -  Prezesa  PGW Wody Polskie</a:t>
            </a:r>
          </a:p>
          <a:p>
            <a:pPr marL="0" indent="0" algn="just">
              <a:buNone/>
            </a:pPr>
            <a:endParaRPr lang="pl-PL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0070C0"/>
                </a:solidFill>
              </a:rPr>
              <a:t>Wpłynęło 75 (stan na 30 czerwca) </a:t>
            </a:r>
            <a:r>
              <a:rPr lang="pl-PL" dirty="0" err="1" smtClean="0">
                <a:solidFill>
                  <a:srgbClr val="0070C0"/>
                </a:solidFill>
              </a:rPr>
              <a:t>odwołań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>
                <a:solidFill>
                  <a:srgbClr val="0070C0"/>
                </a:solidFill>
              </a:rPr>
              <a:t>od wydanych decyzji, </a:t>
            </a:r>
            <a:r>
              <a:rPr lang="pl-PL" dirty="0" smtClean="0">
                <a:solidFill>
                  <a:srgbClr val="0070C0"/>
                </a:solidFill>
              </a:rPr>
              <a:t/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w </a:t>
            </a:r>
            <a:r>
              <a:rPr lang="pl-PL" dirty="0">
                <a:solidFill>
                  <a:srgbClr val="0070C0"/>
                </a:solidFill>
              </a:rPr>
              <a:t>tym od 6 </a:t>
            </a:r>
            <a:r>
              <a:rPr lang="pl-PL" dirty="0" err="1" smtClean="0">
                <a:solidFill>
                  <a:srgbClr val="0070C0"/>
                </a:solidFill>
              </a:rPr>
              <a:t>zatwierdzajacych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>
                <a:solidFill>
                  <a:srgbClr val="0070C0"/>
                </a:solidFill>
              </a:rPr>
              <a:t>oraz jedno odwołanie wskazujące na zbyt niskie </a:t>
            </a:r>
            <a:r>
              <a:rPr lang="pl-PL" dirty="0" smtClean="0">
                <a:solidFill>
                  <a:srgbClr val="0070C0"/>
                </a:solidFill>
              </a:rPr>
              <a:t>ceny.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4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Trendy w latach ubiegłych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3995937" y="627063"/>
            <a:ext cx="4680520" cy="431800"/>
          </a:xfrm>
        </p:spPr>
        <p:txBody>
          <a:bodyPr/>
          <a:lstStyle/>
          <a:p>
            <a:r>
              <a:rPr lang="pl-PL" dirty="0" smtClean="0"/>
              <a:t>Dane Izby Gospodarczej Wodociągi Polskie</a:t>
            </a:r>
            <a:endParaRPr lang="pl-PL" dirty="0"/>
          </a:p>
        </p:txBody>
      </p:sp>
      <p:pic>
        <p:nvPicPr>
          <p:cNvPr id="5" name="Obraz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t="2404" r="36949" b="88119"/>
          <a:stretch/>
        </p:blipFill>
        <p:spPr bwMode="auto">
          <a:xfrm>
            <a:off x="1728938" y="1314450"/>
            <a:ext cx="3952574" cy="371475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1" t="11880" r="5391" b="9389"/>
          <a:stretch/>
        </p:blipFill>
        <p:spPr bwMode="auto">
          <a:xfrm>
            <a:off x="2681511" y="1685925"/>
            <a:ext cx="1990726" cy="3086100"/>
          </a:xfrm>
          <a:prstGeom prst="rect">
            <a:avLst/>
          </a:prstGeom>
          <a:noFill/>
        </p:spPr>
      </p:pic>
      <p:pic>
        <p:nvPicPr>
          <p:cNvPr id="7" name="Obraz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8" t="90611" r="15762" b="-88"/>
          <a:stretch/>
        </p:blipFill>
        <p:spPr bwMode="auto">
          <a:xfrm>
            <a:off x="666750" y="4772024"/>
            <a:ext cx="6076950" cy="371475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796136" y="199568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2060"/>
                </a:solidFill>
              </a:rPr>
              <a:t>Średnia podwyżka ceny wody za 1 m</a:t>
            </a:r>
            <a:r>
              <a:rPr lang="pl-PL" sz="2400" baseline="30000" dirty="0" smtClean="0">
                <a:solidFill>
                  <a:srgbClr val="002060"/>
                </a:solidFill>
              </a:rPr>
              <a:t>3 </a:t>
            </a:r>
          </a:p>
          <a:p>
            <a:r>
              <a:rPr lang="pl-PL" sz="2400" dirty="0" smtClean="0">
                <a:solidFill>
                  <a:srgbClr val="002060"/>
                </a:solidFill>
              </a:rPr>
              <a:t>w </a:t>
            </a:r>
            <a:r>
              <a:rPr lang="pl-PL" sz="2400" dirty="0">
                <a:solidFill>
                  <a:srgbClr val="002060"/>
                </a:solidFill>
              </a:rPr>
              <a:t>2017 </a:t>
            </a:r>
            <a:r>
              <a:rPr lang="pl-PL" sz="2400" dirty="0" smtClean="0">
                <a:solidFill>
                  <a:srgbClr val="002060"/>
                </a:solidFill>
              </a:rPr>
              <a:t>r. wyniosła </a:t>
            </a:r>
            <a:r>
              <a:rPr lang="pl-PL" sz="2400" b="1" dirty="0">
                <a:solidFill>
                  <a:srgbClr val="002060"/>
                </a:solidFill>
              </a:rPr>
              <a:t>19,35 </a:t>
            </a:r>
            <a:r>
              <a:rPr lang="pl-PL" sz="2400" b="1" dirty="0" smtClean="0">
                <a:solidFill>
                  <a:srgbClr val="002060"/>
                </a:solidFill>
              </a:rPr>
              <a:t>%</a:t>
            </a:r>
            <a:r>
              <a:rPr lang="pl-PL" sz="2400" dirty="0" smtClean="0">
                <a:solidFill>
                  <a:srgbClr val="002060"/>
                </a:solidFill>
              </a:rPr>
              <a:t>.</a:t>
            </a:r>
            <a:endParaRPr lang="pl-PL" sz="2400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195486"/>
            <a:ext cx="6059016" cy="421555"/>
          </a:xfrm>
        </p:spPr>
        <p:txBody>
          <a:bodyPr/>
          <a:lstStyle/>
          <a:p>
            <a:r>
              <a:rPr lang="pl-PL" dirty="0" smtClean="0"/>
              <a:t>Najniższa i najwyższa stawka za wodę i ścieki</a:t>
            </a:r>
            <a:br>
              <a:rPr lang="pl-PL" dirty="0" smtClean="0"/>
            </a:br>
            <a:r>
              <a:rPr lang="pl-PL" sz="1400" dirty="0" smtClean="0"/>
              <a:t>wg pierwotnych propozycji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60032" y="1669052"/>
            <a:ext cx="2232248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>
                <a:solidFill>
                  <a:srgbClr val="0070C0"/>
                </a:solidFill>
              </a:rPr>
              <a:t>Ścieki</a:t>
            </a:r>
          </a:p>
          <a:p>
            <a:pPr algn="ctr">
              <a:lnSpc>
                <a:spcPct val="150000"/>
              </a:lnSpc>
            </a:pPr>
            <a:r>
              <a:rPr lang="pl-PL" sz="2800" dirty="0">
                <a:solidFill>
                  <a:srgbClr val="00B050"/>
                </a:solidFill>
              </a:rPr>
              <a:t>1,98 zł/m</a:t>
            </a:r>
            <a:r>
              <a:rPr lang="pl-PL" sz="2800" baseline="30000" dirty="0">
                <a:solidFill>
                  <a:srgbClr val="00B050"/>
                </a:solidFill>
              </a:rPr>
              <a:t>3</a:t>
            </a:r>
            <a:endParaRPr lang="pl-PL" sz="2800" dirty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800" dirty="0">
                <a:solidFill>
                  <a:srgbClr val="FF0000"/>
                </a:solidFill>
              </a:rPr>
              <a:t>34,94 zł/m</a:t>
            </a:r>
            <a:r>
              <a:rPr lang="pl-PL" sz="2800" baseline="30000" dirty="0">
                <a:solidFill>
                  <a:srgbClr val="FF0000"/>
                </a:solidFill>
              </a:rPr>
              <a:t>3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619672" y="1707654"/>
            <a:ext cx="2088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>
                <a:solidFill>
                  <a:srgbClr val="0070C0"/>
                </a:solidFill>
              </a:rPr>
              <a:t>Woda </a:t>
            </a:r>
          </a:p>
          <a:p>
            <a:pPr algn="ctr">
              <a:lnSpc>
                <a:spcPct val="150000"/>
              </a:lnSpc>
            </a:pPr>
            <a:r>
              <a:rPr lang="pl-PL" sz="2800" dirty="0">
                <a:solidFill>
                  <a:srgbClr val="00B050"/>
                </a:solidFill>
              </a:rPr>
              <a:t>1,58 zł/m</a:t>
            </a:r>
            <a:r>
              <a:rPr lang="pl-PL" sz="2800" baseline="30000" dirty="0">
                <a:solidFill>
                  <a:srgbClr val="00B050"/>
                </a:solidFill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pl-PL" sz="2800" dirty="0">
                <a:solidFill>
                  <a:srgbClr val="FF0000"/>
                </a:solidFill>
              </a:rPr>
              <a:t>57,02 </a:t>
            </a:r>
            <a:r>
              <a:rPr lang="pl-PL" sz="2800" dirty="0" smtClean="0">
                <a:solidFill>
                  <a:srgbClr val="FF0000"/>
                </a:solidFill>
              </a:rPr>
              <a:t>zł/m</a:t>
            </a:r>
            <a:r>
              <a:rPr lang="pl-PL" sz="2800" baseline="30000" dirty="0" smtClean="0">
                <a:solidFill>
                  <a:srgbClr val="FF0000"/>
                </a:solidFill>
              </a:rPr>
              <a:t>3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Wody Polskie regulują, a nie ustalają stawki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3275856" y="627063"/>
            <a:ext cx="5400601" cy="431800"/>
          </a:xfrm>
        </p:spPr>
        <p:txBody>
          <a:bodyPr/>
          <a:lstStyle/>
          <a:p>
            <a:r>
              <a:rPr lang="pl-PL" dirty="0" smtClean="0"/>
              <a:t>Ceny za wodę i ścieki ustalają dostawcy tych usług</a:t>
            </a:r>
            <a:endParaRPr lang="pl-PL" dirty="0"/>
          </a:p>
        </p:txBody>
      </p:sp>
      <p:pic>
        <p:nvPicPr>
          <p:cNvPr id="1026" name="Picture 2" descr="C:\Users\dkociolek\Desktop\konferencja taryfowa\Media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1"/>
          <a:stretch/>
        </p:blipFill>
        <p:spPr bwMode="auto">
          <a:xfrm>
            <a:off x="4522819" y="1076119"/>
            <a:ext cx="3817315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8169008" y="1076119"/>
            <a:ext cx="342252" cy="20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4499992" y="1974826"/>
            <a:ext cx="1633357" cy="2231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56D0EE66-E526-4948-B51E-C975D127EEC9" descr="56D0EE66-E526-4948-B51E-C975D127EEC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164"/>
            <a:ext cx="2664296" cy="35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971600" y="88832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002060"/>
                </a:solidFill>
              </a:rPr>
              <a:t>Baner w Sali Rady Miasta UM Łódź</a:t>
            </a:r>
            <a:endParaRPr lang="pl-PL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Opłata za pobór wód podziemnych jak i wód powierzchniowych przez użytkowników nie jest nowym kosztem wprowadzonym przez Prawo wodne z dnia 17 lipca 2017 r. W latach poprzednich opłaty takie pobierane były przez marszałków </a:t>
            </a:r>
            <a:r>
              <a:rPr lang="pl-PL" sz="1800" dirty="0" smtClean="0">
                <a:solidFill>
                  <a:srgbClr val="0070C0"/>
                </a:solidFill>
              </a:rPr>
              <a:t>województw w formie tzw. opłaty środowiskowej.</a:t>
            </a:r>
          </a:p>
          <a:p>
            <a:pPr marL="0" indent="0">
              <a:buNone/>
            </a:pPr>
            <a:endParaRPr lang="pl-PL" sz="18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l-PL" sz="1800" b="1" dirty="0">
                <a:solidFill>
                  <a:srgbClr val="002060"/>
                </a:solidFill>
              </a:rPr>
              <a:t>Art. 558. ustawy Prawo wodne</a:t>
            </a:r>
          </a:p>
          <a:p>
            <a:pPr marL="0" indent="0" algn="just">
              <a:buNone/>
            </a:pPr>
            <a:endParaRPr lang="pl-PL" sz="18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l-PL" sz="1800" i="1" dirty="0">
                <a:solidFill>
                  <a:srgbClr val="0070C0"/>
                </a:solidFill>
              </a:rPr>
              <a:t>Wprowadzenie opłat za usługi wodne </a:t>
            </a:r>
            <a:r>
              <a:rPr lang="pl-PL" sz="1800" b="1" i="1" dirty="0">
                <a:solidFill>
                  <a:srgbClr val="0070C0"/>
                </a:solidFill>
              </a:rPr>
              <a:t>nie może stanowić podstawy do zmiany taryf</a:t>
            </a:r>
            <a:r>
              <a:rPr lang="pl-PL" sz="1800" i="1" dirty="0">
                <a:solidFill>
                  <a:srgbClr val="0070C0"/>
                </a:solidFill>
              </a:rPr>
              <a:t>, </a:t>
            </a:r>
            <a:r>
              <a:rPr lang="pl-PL" sz="1800" i="1" dirty="0" smtClean="0">
                <a:solidFill>
                  <a:srgbClr val="0070C0"/>
                </a:solidFill>
              </a:rPr>
              <a:t/>
            </a:r>
            <a:br>
              <a:rPr lang="pl-PL" sz="1800" i="1" dirty="0" smtClean="0">
                <a:solidFill>
                  <a:srgbClr val="0070C0"/>
                </a:solidFill>
              </a:rPr>
            </a:br>
            <a:r>
              <a:rPr lang="pl-PL" sz="1800" i="1" dirty="0" smtClean="0">
                <a:solidFill>
                  <a:srgbClr val="0070C0"/>
                </a:solidFill>
              </a:rPr>
              <a:t>o </a:t>
            </a:r>
            <a:r>
              <a:rPr lang="pl-PL" sz="1800" i="1" dirty="0">
                <a:solidFill>
                  <a:srgbClr val="0070C0"/>
                </a:solidFill>
              </a:rPr>
              <a:t>których mowa w przepisach ustawy z </a:t>
            </a:r>
            <a:r>
              <a:rPr lang="pl-PL" sz="1800" i="1" dirty="0" smtClean="0">
                <a:solidFill>
                  <a:srgbClr val="0070C0"/>
                </a:solidFill>
              </a:rPr>
              <a:t>dnia 7 </a:t>
            </a:r>
            <a:r>
              <a:rPr lang="pl-PL" sz="1800" i="1" dirty="0">
                <a:solidFill>
                  <a:srgbClr val="0070C0"/>
                </a:solidFill>
              </a:rPr>
              <a:t>czerwca 2001 r. o zbiorowym zaopatrzeniu </a:t>
            </a:r>
            <a:r>
              <a:rPr lang="pl-PL" sz="1800" i="1" dirty="0" smtClean="0">
                <a:solidFill>
                  <a:srgbClr val="0070C0"/>
                </a:solidFill>
              </a:rPr>
              <a:t/>
            </a:r>
            <a:br>
              <a:rPr lang="pl-PL" sz="1800" i="1" dirty="0" smtClean="0">
                <a:solidFill>
                  <a:srgbClr val="0070C0"/>
                </a:solidFill>
              </a:rPr>
            </a:br>
            <a:r>
              <a:rPr lang="pl-PL" sz="1800" i="1" dirty="0" smtClean="0">
                <a:solidFill>
                  <a:srgbClr val="0070C0"/>
                </a:solidFill>
              </a:rPr>
              <a:t>w </a:t>
            </a:r>
            <a:r>
              <a:rPr lang="pl-PL" sz="1800" i="1" dirty="0">
                <a:solidFill>
                  <a:srgbClr val="0070C0"/>
                </a:solidFill>
              </a:rPr>
              <a:t>wodę i zbiorowym odprowadzaniu ścieków </a:t>
            </a:r>
            <a:r>
              <a:rPr lang="pl-PL" sz="1800" i="1" dirty="0" smtClean="0">
                <a:solidFill>
                  <a:srgbClr val="0070C0"/>
                </a:solidFill>
              </a:rPr>
              <a:t>(tekst jedn. Dz</a:t>
            </a:r>
            <a:r>
              <a:rPr lang="pl-PL" sz="1800" i="1" dirty="0">
                <a:solidFill>
                  <a:srgbClr val="0070C0"/>
                </a:solidFill>
              </a:rPr>
              <a:t>. U. z </a:t>
            </a:r>
            <a:r>
              <a:rPr lang="pl-PL" sz="1800" i="1" dirty="0" smtClean="0">
                <a:solidFill>
                  <a:srgbClr val="0070C0"/>
                </a:solidFill>
              </a:rPr>
              <a:t>2018 </a:t>
            </a:r>
            <a:r>
              <a:rPr lang="pl-PL" sz="1800" i="1" dirty="0">
                <a:solidFill>
                  <a:srgbClr val="0070C0"/>
                </a:solidFill>
              </a:rPr>
              <a:t>r. </a:t>
            </a:r>
            <a:r>
              <a:rPr lang="pl-PL" sz="1800" i="1" dirty="0" smtClean="0">
                <a:solidFill>
                  <a:srgbClr val="0070C0"/>
                </a:solidFill>
              </a:rPr>
              <a:t>poz.1152), </a:t>
            </a:r>
            <a:r>
              <a:rPr lang="pl-PL" sz="1800" i="1" dirty="0">
                <a:solidFill>
                  <a:srgbClr val="0070C0"/>
                </a:solidFill>
              </a:rPr>
              <a:t>określonych na rok 2018 oraz rok 2019.</a:t>
            </a:r>
            <a:endParaRPr lang="pl-PL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wodne nie może być przyczyną wzrostu cen za wodę i ścieki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83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wodne nie może być przyczyną wzrostu cen za wodę i ścieki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Prezydent miasta, władze gmin mają prawo odwołać się od decyzji Wód </a:t>
            </a:r>
            <a:r>
              <a:rPr lang="pl-PL" dirty="0" smtClean="0">
                <a:solidFill>
                  <a:srgbClr val="002060"/>
                </a:solidFill>
              </a:rPr>
              <a:t>Polskich (Dyrektora – RZGW) </a:t>
            </a:r>
            <a:r>
              <a:rPr lang="pl-PL" dirty="0">
                <a:solidFill>
                  <a:srgbClr val="002060"/>
                </a:solidFill>
              </a:rPr>
              <a:t>w ciągu czternastu dni od jej otrzymania. Mogą też wspomóc mieszkańców danych terenów, tworząc projekty </a:t>
            </a:r>
            <a:r>
              <a:rPr lang="pl-PL" dirty="0" smtClean="0">
                <a:solidFill>
                  <a:srgbClr val="002060"/>
                </a:solidFill>
              </a:rPr>
              <a:t>Uchwał w </a:t>
            </a:r>
            <a:r>
              <a:rPr lang="pl-PL" dirty="0">
                <a:solidFill>
                  <a:srgbClr val="002060"/>
                </a:solidFill>
              </a:rPr>
              <a:t>sprawie ustalenia dopłat do taryf za zbiorowe </a:t>
            </a:r>
            <a:r>
              <a:rPr lang="pl-PL" dirty="0" smtClean="0">
                <a:solidFill>
                  <a:srgbClr val="002060"/>
                </a:solidFill>
              </a:rPr>
              <a:t>zaopatrzenie w </a:t>
            </a:r>
            <a:r>
              <a:rPr lang="pl-PL" dirty="0">
                <a:solidFill>
                  <a:srgbClr val="002060"/>
                </a:solidFill>
              </a:rPr>
              <a:t>wodę.  </a:t>
            </a:r>
          </a:p>
          <a:p>
            <a:pPr marL="0" indent="0" algn="just"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002060"/>
                </a:solidFill>
              </a:rPr>
              <a:t>W </a:t>
            </a:r>
            <a:r>
              <a:rPr lang="pl-PL" b="1" dirty="0">
                <a:solidFill>
                  <a:srgbClr val="002060"/>
                </a:solidFill>
              </a:rPr>
              <a:t>przypadku taryf dla miasta Łodzi prezydent </a:t>
            </a:r>
            <a:r>
              <a:rPr lang="pl-PL" b="1" dirty="0" smtClean="0">
                <a:solidFill>
                  <a:srgbClr val="002060"/>
                </a:solidFill>
              </a:rPr>
              <a:t>nie </a:t>
            </a:r>
            <a:r>
              <a:rPr lang="pl-PL" b="1" dirty="0">
                <a:solidFill>
                  <a:srgbClr val="002060"/>
                </a:solidFill>
              </a:rPr>
              <a:t>wniosła odwołania.</a:t>
            </a:r>
          </a:p>
          <a:p>
            <a:pPr marL="0" indent="0" algn="just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Dopłaty do taryf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07504" y="1563638"/>
            <a:ext cx="8712200" cy="187220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>
                <a:solidFill>
                  <a:srgbClr val="0070C0"/>
                </a:solidFill>
              </a:rPr>
              <a:t>Rada </a:t>
            </a:r>
            <a:r>
              <a:rPr lang="pl-PL" dirty="0">
                <a:solidFill>
                  <a:srgbClr val="0070C0"/>
                </a:solidFill>
              </a:rPr>
              <a:t>gminy może podjąć uchwałę o dopłacie dla jednej, wybranych lub wszystkich taryfowych grup odbiorców usług. Dopłatę gmina przekazuje przedsiębiorstwu wodociągowo-kanalizacyjnemu</a:t>
            </a:r>
            <a:r>
              <a:rPr lang="pl-PL" dirty="0" smtClean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art</a:t>
            </a:r>
            <a:r>
              <a:rPr lang="pl-PL" sz="1800" dirty="0">
                <a:solidFill>
                  <a:srgbClr val="002060"/>
                </a:solidFill>
              </a:rPr>
              <a:t>. 24 ust 6 ustawy o zbiorowym zaopatrzeniu w wodę i zbiorowym odprowadzaniu </a:t>
            </a:r>
            <a:r>
              <a:rPr lang="pl-PL" sz="1800" dirty="0" smtClean="0">
                <a:solidFill>
                  <a:srgbClr val="002060"/>
                </a:solidFill>
              </a:rPr>
              <a:t>ścieków</a:t>
            </a:r>
            <a:endParaRPr lang="pl-PL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6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>
                <a:solidFill>
                  <a:srgbClr val="0070C0"/>
                </a:solidFill>
              </a:rPr>
              <a:t>Zbiorowe </a:t>
            </a:r>
            <a:r>
              <a:rPr lang="pl-PL" dirty="0">
                <a:solidFill>
                  <a:srgbClr val="0070C0"/>
                </a:solidFill>
              </a:rPr>
              <a:t>zaopatrzenie w wodę i zbiorowe odprowadzanie ścieków jest zadaniem własnym gminy. </a:t>
            </a:r>
            <a:endParaRPr lang="pl-PL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l-PL" sz="1600" dirty="0" smtClean="0">
                <a:solidFill>
                  <a:srgbClr val="002060"/>
                </a:solidFill>
              </a:rPr>
              <a:t>Art</a:t>
            </a:r>
            <a:r>
              <a:rPr lang="pl-PL" sz="1600" dirty="0">
                <a:solidFill>
                  <a:srgbClr val="002060"/>
                </a:solidFill>
              </a:rPr>
              <a:t>. </a:t>
            </a:r>
            <a:r>
              <a:rPr lang="pl-PL" sz="1600" dirty="0" smtClean="0">
                <a:solidFill>
                  <a:srgbClr val="002060"/>
                </a:solidFill>
              </a:rPr>
              <a:t>3 ust 1 Ustawy z </a:t>
            </a:r>
            <a:r>
              <a:rPr lang="pl-PL" sz="1600" dirty="0">
                <a:solidFill>
                  <a:srgbClr val="002060"/>
                </a:solidFill>
              </a:rPr>
              <a:t>dnia 7 czerwca 2001 r. o zbiorowym zaopatrzeniu w wodę i zbiorowym odprowadzaniu </a:t>
            </a:r>
            <a:r>
              <a:rPr lang="pl-PL" sz="1600" dirty="0" smtClean="0">
                <a:solidFill>
                  <a:srgbClr val="002060"/>
                </a:solidFill>
              </a:rPr>
              <a:t>ścieków 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rgbClr val="002060"/>
                </a:solidFill>
              </a:rPr>
              <a:t>Art. </a:t>
            </a:r>
            <a:r>
              <a:rPr lang="pl-PL" sz="1600" dirty="0" smtClean="0">
                <a:solidFill>
                  <a:srgbClr val="002060"/>
                </a:solidFill>
              </a:rPr>
              <a:t>7 ust.1 pkt. 3 Ustawy </a:t>
            </a:r>
            <a:r>
              <a:rPr lang="pl-PL" sz="1600" dirty="0">
                <a:solidFill>
                  <a:srgbClr val="002060"/>
                </a:solidFill>
              </a:rPr>
              <a:t>z dnia 8 marca 1990 r. o samorządzie gminnym </a:t>
            </a:r>
            <a:endParaRPr lang="pl-PL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l-PL" dirty="0" smtClean="0">
                <a:solidFill>
                  <a:srgbClr val="0070C0"/>
                </a:solidFill>
              </a:rPr>
              <a:t>Dyrektor </a:t>
            </a:r>
            <a:r>
              <a:rPr lang="pl-PL" dirty="0">
                <a:solidFill>
                  <a:srgbClr val="0070C0"/>
                </a:solidFill>
              </a:rPr>
              <a:t>regionalnego zarządu gospodarki wodnej Państwowego Gospodarstwa Wodnego Wody Polskie jest </a:t>
            </a:r>
            <a:r>
              <a:rPr lang="pl-PL" b="1" dirty="0" smtClean="0">
                <a:solidFill>
                  <a:srgbClr val="0070C0"/>
                </a:solidFill>
              </a:rPr>
              <a:t>organem regulacyjnym </a:t>
            </a:r>
            <a:r>
              <a:rPr lang="pl-PL" dirty="0" smtClean="0">
                <a:solidFill>
                  <a:srgbClr val="0070C0"/>
                </a:solidFill>
              </a:rPr>
              <a:t/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w zakresie ustalania taryf.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rgbClr val="002060"/>
                </a:solidFill>
              </a:rPr>
              <a:t>Art. </a:t>
            </a:r>
            <a:r>
              <a:rPr lang="pl-PL" sz="1600" dirty="0" smtClean="0">
                <a:solidFill>
                  <a:srgbClr val="002060"/>
                </a:solidFill>
              </a:rPr>
              <a:t>27a ust 1 </a:t>
            </a:r>
            <a:r>
              <a:rPr lang="pl-PL" sz="1600" dirty="0">
                <a:solidFill>
                  <a:srgbClr val="002060"/>
                </a:solidFill>
              </a:rPr>
              <a:t>Ustawy z dnia 7 czerwca 2001 r. o zbiorowym zaopatrzeniu w wodę i zbiorowym odprowadzaniu </a:t>
            </a:r>
            <a:r>
              <a:rPr lang="pl-PL" sz="1600" dirty="0" smtClean="0">
                <a:solidFill>
                  <a:srgbClr val="002060"/>
                </a:solidFill>
              </a:rPr>
              <a:t>ścieków</a:t>
            </a:r>
            <a:endParaRPr lang="pl-PL" sz="1600" dirty="0">
              <a:solidFill>
                <a:srgbClr val="002060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Wody Polskie regulują, a nie ustalają stawki za wodę i ścieki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2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79512" y="4371950"/>
            <a:ext cx="6300192" cy="360040"/>
          </a:xfrm>
        </p:spPr>
        <p:txBody>
          <a:bodyPr/>
          <a:lstStyle/>
          <a:p>
            <a:r>
              <a:rPr lang="pl-PL" dirty="0" smtClean="0"/>
              <a:t>www.wody.gov.pl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25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organu regulacyjnego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1800" b="1" dirty="0">
                <a:solidFill>
                  <a:srgbClr val="002060"/>
                </a:solidFill>
              </a:rPr>
              <a:t>Zgodnie z </a:t>
            </a:r>
            <a:r>
              <a:rPr lang="pl-PL" sz="1800" b="1" dirty="0" smtClean="0">
                <a:solidFill>
                  <a:srgbClr val="002060"/>
                </a:solidFill>
              </a:rPr>
              <a:t>ustawą o </a:t>
            </a:r>
            <a:r>
              <a:rPr lang="pl-PL" sz="1800" b="1" dirty="0">
                <a:solidFill>
                  <a:srgbClr val="002060"/>
                </a:solidFill>
              </a:rPr>
              <a:t>zbiorowym zaopatrzeniu w wodę i zbiorowym odprowadzaniu ścieków, do zadań organu regulacyjnego </a:t>
            </a:r>
            <a:r>
              <a:rPr lang="pl-PL" sz="1800" b="1" dirty="0" smtClean="0">
                <a:solidFill>
                  <a:srgbClr val="002060"/>
                </a:solidFill>
              </a:rPr>
              <a:t>należą: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dirty="0" smtClean="0">
                <a:solidFill>
                  <a:srgbClr val="0070C0"/>
                </a:solidFill>
              </a:rPr>
              <a:t>zatwierdzanie </a:t>
            </a:r>
            <a:r>
              <a:rPr lang="pl-PL" sz="1800" dirty="0">
                <a:solidFill>
                  <a:srgbClr val="0070C0"/>
                </a:solidFill>
              </a:rPr>
              <a:t>taryf za zbiorowe zaopatrzenie w wodę oraz zbiorowe odprowadzanie </a:t>
            </a:r>
            <a:r>
              <a:rPr lang="pl-PL" sz="1800" dirty="0" smtClean="0">
                <a:solidFill>
                  <a:srgbClr val="0070C0"/>
                </a:solidFill>
              </a:rPr>
              <a:t>ścieków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dirty="0" smtClean="0">
                <a:solidFill>
                  <a:srgbClr val="0070C0"/>
                </a:solidFill>
              </a:rPr>
              <a:t>opiniowanie </a:t>
            </a:r>
            <a:r>
              <a:rPr lang="pl-PL" sz="1800" dirty="0">
                <a:solidFill>
                  <a:srgbClr val="0070C0"/>
                </a:solidFill>
              </a:rPr>
              <a:t>projektu regulaminu dostarczania wody i odprowadzania </a:t>
            </a:r>
            <a:r>
              <a:rPr lang="pl-PL" sz="1800" dirty="0" smtClean="0">
                <a:solidFill>
                  <a:srgbClr val="0070C0"/>
                </a:solidFill>
              </a:rPr>
              <a:t>ścieków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dirty="0" smtClean="0">
                <a:solidFill>
                  <a:srgbClr val="0070C0"/>
                </a:solidFill>
              </a:rPr>
              <a:t>rozstrzyganie </a:t>
            </a:r>
            <a:r>
              <a:rPr lang="pl-PL" sz="1800" dirty="0">
                <a:solidFill>
                  <a:srgbClr val="0070C0"/>
                </a:solidFill>
              </a:rPr>
              <a:t>sporów między przedsiębiorstwami wodociągowo-kanalizacyjnymi </a:t>
            </a:r>
            <a:r>
              <a:rPr lang="pl-PL" sz="1800" dirty="0" smtClean="0">
                <a:solidFill>
                  <a:srgbClr val="0070C0"/>
                </a:solidFill>
              </a:rPr>
              <a:t/>
            </a:r>
            <a:br>
              <a:rPr lang="pl-PL" sz="1800" dirty="0" smtClean="0">
                <a:solidFill>
                  <a:srgbClr val="0070C0"/>
                </a:solidFill>
              </a:rPr>
            </a:br>
            <a:r>
              <a:rPr lang="pl-PL" sz="1800" dirty="0" smtClean="0">
                <a:solidFill>
                  <a:srgbClr val="0070C0"/>
                </a:solidFill>
              </a:rPr>
              <a:t>a </a:t>
            </a:r>
            <a:r>
              <a:rPr lang="pl-PL" sz="1800" dirty="0">
                <a:solidFill>
                  <a:srgbClr val="0070C0"/>
                </a:solidFill>
              </a:rPr>
              <a:t>odbiorcami usług</a:t>
            </a:r>
            <a:r>
              <a:rPr lang="pl-PL" sz="18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endParaRPr lang="pl-PL" sz="18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l-PL" sz="1800" dirty="0">
                <a:solidFill>
                  <a:srgbClr val="0070C0"/>
                </a:solidFill>
              </a:rPr>
              <a:t>Wody Polskie stoją na straży rzeczywistych kosztów dostarczania wody i odprowadzania ścieków, tak by mieszkańcy nie ponosili nieuzasadnionych opłat. Jednocześnie Wody Polskie weryfikują finansowe podstawy funkcjonowania podmiotów odpowiedzialnych za usługi wodno-kanalizacyjne.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rgbClr val="0070C0"/>
                </a:solidFill>
              </a:rPr>
              <a:t>.</a:t>
            </a:r>
            <a:endParaRPr lang="pl-PL" sz="18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pl-PL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taryfikacji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buSzPct val="75000"/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0070C0"/>
                </a:solidFill>
              </a:rPr>
              <a:t>Do 12 marca miały złożyć wnioski taryfowe do właściwych dyrektorów RZGW. Wnioski są objęte tajemnicą handlową.</a:t>
            </a:r>
          </a:p>
          <a:p>
            <a:pPr algn="just">
              <a:buSzPct val="75000"/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0070C0"/>
                </a:solidFill>
              </a:rPr>
              <a:t>Zgodnie z Kodeksem postępowania administracyjnego, dyrektorzy RZGW występowali o uzupełnienie dokumentów, szczegółowe wyjaśniania </a:t>
            </a:r>
            <a:br>
              <a:rPr lang="pl-PL" sz="2000" dirty="0" smtClean="0">
                <a:solidFill>
                  <a:srgbClr val="0070C0"/>
                </a:solidFill>
              </a:rPr>
            </a:br>
            <a:r>
              <a:rPr lang="pl-PL" sz="2000" dirty="0" smtClean="0">
                <a:solidFill>
                  <a:srgbClr val="0070C0"/>
                </a:solidFill>
              </a:rPr>
              <a:t>i dodatkowe informacje.</a:t>
            </a:r>
          </a:p>
          <a:p>
            <a:pPr algn="just">
              <a:buSzPct val="75000"/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0070C0"/>
                </a:solidFill>
              </a:rPr>
              <a:t>W większości przypadków pracownicy Wód Polskich udzielali telefonicznych </a:t>
            </a:r>
            <a:br>
              <a:rPr lang="pl-PL" sz="2000" dirty="0" smtClean="0">
                <a:solidFill>
                  <a:srgbClr val="0070C0"/>
                </a:solidFill>
              </a:rPr>
            </a:br>
            <a:r>
              <a:rPr lang="pl-PL" sz="2000" dirty="0" smtClean="0">
                <a:solidFill>
                  <a:srgbClr val="0070C0"/>
                </a:solidFill>
              </a:rPr>
              <a:t>i mailowych wyjaśnień przedstawicielom wnioskodawców.</a:t>
            </a:r>
          </a:p>
          <a:p>
            <a:pPr algn="just">
              <a:buSzPct val="75000"/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0070C0"/>
                </a:solidFill>
              </a:rPr>
              <a:t>Wielokrotnie taryfy były zmniejszane przez same przedsiębiorstwa w procesie składania wyjaśnień do wniosków.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90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Strony w procesie weryfikacji taryf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07504" y="987574"/>
            <a:ext cx="8712200" cy="331236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>
                <a:solidFill>
                  <a:srgbClr val="0070C0"/>
                </a:solidFill>
              </a:rPr>
              <a:t>Stronami w procesie weryfikacji taryf dokonywanej przez organ regulacyjny są:</a:t>
            </a:r>
          </a:p>
          <a:p>
            <a:pPr marL="625475" indent="-266700" algn="just"/>
            <a:r>
              <a:rPr lang="pl-PL" dirty="0" smtClean="0">
                <a:solidFill>
                  <a:srgbClr val="0070C0"/>
                </a:solidFill>
              </a:rPr>
              <a:t>Przedsiębiorstwa wodociągowo-kanalizacyjne</a:t>
            </a:r>
          </a:p>
          <a:p>
            <a:pPr marL="625475" indent="-266700" algn="just"/>
            <a:r>
              <a:rPr lang="pl-PL" dirty="0" smtClean="0">
                <a:solidFill>
                  <a:srgbClr val="0070C0"/>
                </a:solidFill>
              </a:rPr>
              <a:t>Prezydent Miasta – Burmistrz – Wójt 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0070C0"/>
                </a:solidFill>
              </a:rPr>
              <a:t>Przedsiębiorstwu </a:t>
            </a:r>
            <a:r>
              <a:rPr lang="pl-PL" dirty="0">
                <a:solidFill>
                  <a:srgbClr val="0070C0"/>
                </a:solidFill>
              </a:rPr>
              <a:t>i władzom </a:t>
            </a:r>
            <a:r>
              <a:rPr lang="pl-PL" dirty="0" smtClean="0">
                <a:solidFill>
                  <a:srgbClr val="0070C0"/>
                </a:solidFill>
              </a:rPr>
              <a:t>samorządowym przysługuje </a:t>
            </a:r>
            <a:r>
              <a:rPr lang="pl-PL" dirty="0">
                <a:solidFill>
                  <a:srgbClr val="0070C0"/>
                </a:solidFill>
              </a:rPr>
              <a:t>p</a:t>
            </a:r>
            <a:r>
              <a:rPr lang="pl-PL" dirty="0" smtClean="0">
                <a:solidFill>
                  <a:srgbClr val="0070C0"/>
                </a:solidFill>
              </a:rPr>
              <a:t>rawo do odwołania się od każdej decyzji wydanej przez </a:t>
            </a:r>
            <a:r>
              <a:rPr lang="pl-PL" dirty="0">
                <a:solidFill>
                  <a:srgbClr val="0070C0"/>
                </a:solidFill>
              </a:rPr>
              <a:t>W</a:t>
            </a:r>
            <a:r>
              <a:rPr lang="pl-PL" dirty="0" smtClean="0">
                <a:solidFill>
                  <a:srgbClr val="0070C0"/>
                </a:solidFill>
              </a:rPr>
              <a:t>ody Polskie (organ regulacyjny).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0070C0"/>
                </a:solidFill>
              </a:rPr>
              <a:t>Mieszkańcom przysługuje prawo do zakwestionowania wysokości taryf poprzez złożenie skargi do Urzędu Ochrony Konkurencji i Konsumentów.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7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Wody 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Polskie regulują, a nie ustalają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stawki.</a:t>
            </a:r>
          </a:p>
          <a:p>
            <a:pPr marL="0" indent="0">
              <a:buNone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Ceny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za wodę i ścieki ustalają dostawcy tych usług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37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publikacji prasowych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16262" r="23086" b="74552"/>
          <a:stretch/>
        </p:blipFill>
        <p:spPr bwMode="auto">
          <a:xfrm>
            <a:off x="480843" y="1266502"/>
            <a:ext cx="3609673" cy="3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6" t="78519" r="38437" b="6111"/>
          <a:stretch/>
        </p:blipFill>
        <p:spPr bwMode="auto">
          <a:xfrm>
            <a:off x="480843" y="1686743"/>
            <a:ext cx="3326081" cy="97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22562" y="3127393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„Wody </a:t>
            </a:r>
            <a:r>
              <a:rPr lang="pl-PL" sz="1600" b="1" dirty="0"/>
              <a:t>Polskie, nowy twór z ważnymi kompetencjami uznał, że mieszkańcy gminy Kolbuszowa powinni płacić więcej za </a:t>
            </a:r>
            <a:r>
              <a:rPr lang="pl-PL" sz="1600" b="1" dirty="0" smtClean="0"/>
              <a:t>wodę”</a:t>
            </a:r>
            <a:endParaRPr lang="pl-PL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40363" r="61316" b="53220"/>
          <a:stretch/>
        </p:blipFill>
        <p:spPr bwMode="auto">
          <a:xfrm>
            <a:off x="4139952" y="1195931"/>
            <a:ext cx="3568571" cy="63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22476" r="43562" b="66761"/>
          <a:stretch/>
        </p:blipFill>
        <p:spPr bwMode="auto">
          <a:xfrm>
            <a:off x="3923928" y="1957349"/>
            <a:ext cx="5020579" cy="82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355976" y="3958390"/>
            <a:ext cx="49328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„W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Łodzi wprowadzono podwyżki za wodę by sfinansować armię urzędników Wód Polskich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.”               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(z konferencji prasowej radnych)</a:t>
            </a:r>
          </a:p>
        </p:txBody>
      </p:sp>
    </p:spTree>
    <p:extLst>
      <p:ext uri="{BB962C8B-B14F-4D97-AF65-F5344CB8AC3E}">
        <p14:creationId xmlns:p14="http://schemas.microsoft.com/office/powerpoint/2010/main" val="31155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690711" y="1059582"/>
            <a:ext cx="4676133" cy="864096"/>
          </a:xfrm>
        </p:spPr>
        <p:txBody>
          <a:bodyPr/>
          <a:lstStyle/>
          <a:p>
            <a:pPr marL="0" indent="0" algn="ctr">
              <a:buNone/>
            </a:pPr>
            <a:r>
              <a:rPr lang="pl-PL" sz="1600" dirty="0" smtClean="0">
                <a:solidFill>
                  <a:srgbClr val="002060"/>
                </a:solidFill>
              </a:rPr>
              <a:t>Forma organizacyjna podmiotów składających wnioski</a:t>
            </a:r>
            <a:endParaRPr lang="pl-PL" sz="1600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635895" y="4396669"/>
            <a:ext cx="20044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Proces regulacyjny w liczbach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947048" y="2067694"/>
            <a:ext cx="326504" cy="326504"/>
          </a:xfrm>
          <a:prstGeom prst="rect">
            <a:avLst/>
          </a:prstGeom>
          <a:solidFill>
            <a:srgbClr val="7ED321"/>
          </a:solidFill>
          <a:ln>
            <a:solidFill>
              <a:srgbClr val="7ED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5947048" y="2483581"/>
            <a:ext cx="326504" cy="326504"/>
          </a:xfrm>
          <a:prstGeom prst="rect">
            <a:avLst/>
          </a:prstGeom>
          <a:solidFill>
            <a:srgbClr val="4A0EE2"/>
          </a:solidFill>
          <a:ln>
            <a:solidFill>
              <a:srgbClr val="4A0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947048" y="2912699"/>
            <a:ext cx="326504" cy="326504"/>
          </a:xfrm>
          <a:prstGeom prst="rect">
            <a:avLst/>
          </a:prstGeom>
          <a:solidFill>
            <a:srgbClr val="F6A623"/>
          </a:solidFill>
          <a:ln>
            <a:solidFill>
              <a:srgbClr val="F6A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5947048" y="3799058"/>
            <a:ext cx="326504" cy="326504"/>
          </a:xfrm>
          <a:prstGeom prst="rect">
            <a:avLst/>
          </a:prstGeom>
          <a:solidFill>
            <a:srgbClr val="9013FE"/>
          </a:solidFill>
          <a:ln>
            <a:solidFill>
              <a:srgbClr val="901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372200" y="1991038"/>
            <a:ext cx="24482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2060"/>
                </a:solidFill>
              </a:rPr>
              <a:t>Przedsiębiorstwa</a:t>
            </a:r>
          </a:p>
          <a:p>
            <a:pPr marL="285750" indent="-28575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2060"/>
                </a:solidFill>
              </a:rPr>
              <a:t>Zakłady Budżetowe</a:t>
            </a:r>
          </a:p>
          <a:p>
            <a:pPr marL="285750" indent="-28575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2060"/>
                </a:solidFill>
              </a:rPr>
              <a:t>Gminy</a:t>
            </a:r>
          </a:p>
          <a:p>
            <a:pPr marL="285750" indent="-28575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2060"/>
                </a:solidFill>
              </a:rPr>
              <a:t>Spółki wodne</a:t>
            </a:r>
          </a:p>
          <a:p>
            <a:pPr marL="285750" indent="-28575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Inne </a:t>
            </a:r>
            <a:r>
              <a:rPr lang="pl-PL" dirty="0" smtClean="0">
                <a:solidFill>
                  <a:srgbClr val="002060"/>
                </a:solidFill>
              </a:rPr>
              <a:t>formy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6" t="24515" r="19837" b="30784"/>
          <a:stretch/>
        </p:blipFill>
        <p:spPr bwMode="auto">
          <a:xfrm>
            <a:off x="1187624" y="1685816"/>
            <a:ext cx="3682308" cy="26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259632" y="4278050"/>
            <a:ext cx="361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02060"/>
                </a:solidFill>
              </a:rPr>
              <a:t>47,34        22,78        26,92         2,71          0,25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947048" y="3363838"/>
            <a:ext cx="326504" cy="326504"/>
          </a:xfrm>
          <a:prstGeom prst="rect">
            <a:avLst/>
          </a:prstGeom>
          <a:solidFill>
            <a:srgbClr val="4A90E2"/>
          </a:solidFill>
          <a:ln>
            <a:solidFill>
              <a:srgbClr val="4A9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923181" y="4585827"/>
            <a:ext cx="1951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[procent]</a:t>
            </a:r>
            <a:endParaRPr lang="pl-P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11891" y="1002804"/>
            <a:ext cx="4392488" cy="864096"/>
          </a:xfrm>
        </p:spPr>
        <p:txBody>
          <a:bodyPr/>
          <a:lstStyle/>
          <a:p>
            <a:pPr marL="0" indent="0" algn="just"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Do Wód Polskich do 12 marca wpłynęło 2561 wniosków. Wszystkie </a:t>
            </a:r>
            <a:r>
              <a:rPr lang="pl-PL" sz="1400" dirty="0">
                <a:solidFill>
                  <a:srgbClr val="002060"/>
                </a:solidFill>
              </a:rPr>
              <a:t>wnioski zostały </a:t>
            </a:r>
            <a:r>
              <a:rPr lang="pl-PL" sz="1400" dirty="0" smtClean="0">
                <a:solidFill>
                  <a:srgbClr val="002060"/>
                </a:solidFill>
              </a:rPr>
              <a:t>rozpatrzone. </a:t>
            </a:r>
            <a:r>
              <a:rPr lang="pl-PL" sz="1400" b="1" dirty="0" smtClean="0">
                <a:solidFill>
                  <a:srgbClr val="002060"/>
                </a:solidFill>
              </a:rPr>
              <a:t>Zatwierdzonych zostało</a:t>
            </a:r>
            <a:r>
              <a:rPr lang="pl-PL" sz="1400" b="1" dirty="0">
                <a:solidFill>
                  <a:srgbClr val="002060"/>
                </a:solidFill>
              </a:rPr>
              <a:t> 2091</a:t>
            </a:r>
            <a:r>
              <a:rPr lang="pl-PL" sz="1400" b="1" dirty="0" smtClean="0">
                <a:solidFill>
                  <a:srgbClr val="002060"/>
                </a:solidFill>
              </a:rPr>
              <a:t> (stan na 30 czerwca). 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3736119" y="627063"/>
            <a:ext cx="4940338" cy="431800"/>
          </a:xfrm>
        </p:spPr>
        <p:txBody>
          <a:bodyPr/>
          <a:lstStyle/>
          <a:p>
            <a:r>
              <a:rPr lang="pl-PL" dirty="0" smtClean="0"/>
              <a:t>Zatwierdzone obniżki i podwyżki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0" t="45157" r="8752" b="10416"/>
          <a:stretch/>
        </p:blipFill>
        <p:spPr bwMode="auto">
          <a:xfrm>
            <a:off x="779929" y="1866900"/>
            <a:ext cx="3056413" cy="30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635895" y="4396669"/>
            <a:ext cx="20044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151052" y="3170422"/>
            <a:ext cx="576064" cy="305249"/>
          </a:xfrm>
          <a:prstGeom prst="roundRect">
            <a:avLst/>
          </a:prstGeom>
          <a:solidFill>
            <a:srgbClr val="4A90E2"/>
          </a:solidFill>
          <a:ln>
            <a:solidFill>
              <a:srgbClr val="4A9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1952</a:t>
            </a:r>
            <a:endParaRPr lang="pl-PL" sz="1200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3804726" y="2678959"/>
            <a:ext cx="576064" cy="305249"/>
          </a:xfrm>
          <a:prstGeom prst="roundRect">
            <a:avLst/>
          </a:prstGeom>
          <a:solidFill>
            <a:srgbClr val="F8E71C"/>
          </a:solidFill>
          <a:ln>
            <a:solidFill>
              <a:srgbClr val="F8E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115</a:t>
            </a:r>
            <a:endParaRPr lang="pl-PL" sz="1200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3804726" y="3170423"/>
            <a:ext cx="576064" cy="305249"/>
          </a:xfrm>
          <a:prstGeom prst="roundRect">
            <a:avLst/>
          </a:prstGeom>
          <a:solidFill>
            <a:srgbClr val="D0021B"/>
          </a:solidFill>
          <a:ln>
            <a:solidFill>
              <a:srgbClr val="D00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24</a:t>
            </a:r>
            <a:endParaRPr lang="pl-PL" sz="1200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5076056" y="1786703"/>
            <a:ext cx="576064" cy="305249"/>
          </a:xfrm>
          <a:prstGeom prst="roundRect">
            <a:avLst/>
          </a:prstGeom>
          <a:solidFill>
            <a:srgbClr val="4A90E2"/>
          </a:solidFill>
          <a:ln>
            <a:solidFill>
              <a:srgbClr val="4A9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5046380" y="2974125"/>
            <a:ext cx="576064" cy="305249"/>
          </a:xfrm>
          <a:prstGeom prst="roundRect">
            <a:avLst/>
          </a:prstGeom>
          <a:solidFill>
            <a:srgbClr val="F8E71C"/>
          </a:solidFill>
          <a:ln>
            <a:solidFill>
              <a:srgbClr val="F8E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046380" y="3966362"/>
            <a:ext cx="576064" cy="305249"/>
          </a:xfrm>
          <a:prstGeom prst="roundRect">
            <a:avLst/>
          </a:prstGeom>
          <a:solidFill>
            <a:srgbClr val="D0021B"/>
          </a:solidFill>
          <a:ln>
            <a:solidFill>
              <a:srgbClr val="D00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718840" y="1786703"/>
            <a:ext cx="3173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0070C0"/>
                </a:solidFill>
              </a:rPr>
              <a:t>taryfy obniżone</a:t>
            </a:r>
            <a:r>
              <a:rPr lang="pl-PL" sz="1400" dirty="0">
                <a:solidFill>
                  <a:srgbClr val="0070C0"/>
                </a:solidFill>
              </a:rPr>
              <a:t>, </a:t>
            </a:r>
            <a:r>
              <a:rPr lang="pl-PL" sz="1400" dirty="0" smtClean="0">
                <a:solidFill>
                  <a:srgbClr val="0070C0"/>
                </a:solidFill>
              </a:rPr>
              <a:t>niezmienione lub zindeksowane o wskaźniki makroekonomiczne (np. inflacja</a:t>
            </a:r>
            <a:r>
              <a:rPr lang="pl-PL" sz="1400" dirty="0">
                <a:solidFill>
                  <a:srgbClr val="0070C0"/>
                </a:solidFill>
              </a:rPr>
              <a:t>) oraz </a:t>
            </a:r>
            <a:r>
              <a:rPr lang="pl-PL" sz="1400" dirty="0" smtClean="0">
                <a:solidFill>
                  <a:srgbClr val="0070C0"/>
                </a:solidFill>
              </a:rPr>
              <a:t/>
            </a:r>
            <a:br>
              <a:rPr lang="pl-PL" sz="1400" dirty="0" smtClean="0">
                <a:solidFill>
                  <a:srgbClr val="0070C0"/>
                </a:solidFill>
              </a:rPr>
            </a:br>
            <a:r>
              <a:rPr lang="pl-PL" sz="1400" dirty="0" smtClean="0">
                <a:solidFill>
                  <a:srgbClr val="0070C0"/>
                </a:solidFill>
              </a:rPr>
              <a:t>o wzrost </a:t>
            </a:r>
            <a:r>
              <a:rPr lang="pl-PL" sz="1400" dirty="0">
                <a:solidFill>
                  <a:srgbClr val="0070C0"/>
                </a:solidFill>
              </a:rPr>
              <a:t>cen energii, opłat </a:t>
            </a:r>
            <a:r>
              <a:rPr lang="pl-PL" sz="1400" dirty="0" smtClean="0">
                <a:solidFill>
                  <a:srgbClr val="0070C0"/>
                </a:solidFill>
              </a:rPr>
              <a:t/>
            </a:r>
            <a:br>
              <a:rPr lang="pl-PL" sz="1400" dirty="0" smtClean="0">
                <a:solidFill>
                  <a:srgbClr val="0070C0"/>
                </a:solidFill>
              </a:rPr>
            </a:br>
            <a:r>
              <a:rPr lang="pl-PL" sz="1400" dirty="0" smtClean="0">
                <a:solidFill>
                  <a:srgbClr val="0070C0"/>
                </a:solidFill>
              </a:rPr>
              <a:t>i podatków</a:t>
            </a:r>
            <a:endParaRPr lang="pl-PL" sz="1400" dirty="0">
              <a:solidFill>
                <a:srgbClr val="0070C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718840" y="2998617"/>
            <a:ext cx="3173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0070C0"/>
                </a:solidFill>
              </a:rPr>
              <a:t>taryfy podwyższone ze względu </a:t>
            </a:r>
            <a:r>
              <a:rPr lang="pl-PL" sz="1400" dirty="0">
                <a:solidFill>
                  <a:srgbClr val="0070C0"/>
                </a:solidFill>
              </a:rPr>
              <a:t>na prowadzone </a:t>
            </a:r>
            <a:r>
              <a:rPr lang="pl-PL" sz="1400" dirty="0" smtClean="0">
                <a:solidFill>
                  <a:srgbClr val="0070C0"/>
                </a:solidFill>
              </a:rPr>
              <a:t>inwestycje (amortyzacja</a:t>
            </a:r>
            <a:r>
              <a:rPr lang="pl-PL" sz="1400" dirty="0">
                <a:solidFill>
                  <a:srgbClr val="0070C0"/>
                </a:solidFill>
              </a:rPr>
              <a:t>, wkład własny do środków UE)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5718840" y="3966362"/>
            <a:ext cx="3173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0070C0"/>
                </a:solidFill>
              </a:rPr>
              <a:t>taryfy podwyższone z </a:t>
            </a:r>
            <a:r>
              <a:rPr lang="pl-PL" sz="1400" dirty="0">
                <a:solidFill>
                  <a:srgbClr val="0070C0"/>
                </a:solidFill>
              </a:rPr>
              <a:t>przyczyn nieleżących po stronie przedsiębiorstw (np. zakup wody od innego dostawcy</a:t>
            </a:r>
            <a:r>
              <a:rPr lang="pl-PL" sz="1400" dirty="0" smtClean="0">
                <a:solidFill>
                  <a:srgbClr val="0070C0"/>
                </a:solidFill>
              </a:rPr>
              <a:t>)</a:t>
            </a:r>
            <a:endParaRPr lang="pl-PL" sz="1400" dirty="0">
              <a:solidFill>
                <a:srgbClr val="0070C0"/>
              </a:solidFill>
            </a:endParaRPr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Proces regulacyjny w liczbach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37282" y="4824563"/>
            <a:ext cx="3941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002060"/>
                </a:solidFill>
              </a:rPr>
              <a:t>Zatwierdzone wnioski taryfowe</a:t>
            </a:r>
            <a:endParaRPr lang="pl-PL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Wody Polsk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961</Words>
  <Application>Microsoft Office PowerPoint</Application>
  <PresentationFormat>Pokaz na ekranie (16:9)</PresentationFormat>
  <Paragraphs>126</Paragraphs>
  <Slides>20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Motyw Wody Polskie</vt:lpstr>
      <vt:lpstr>Taryfy opłat za wodę i ścieki. Rola Wód Polskich w procesie ustalania stawek</vt:lpstr>
      <vt:lpstr>Wody Polskie regulują, a nie ustalają stawki za wodę i ścieki</vt:lpstr>
      <vt:lpstr>Zadania organu regulacyjnego </vt:lpstr>
      <vt:lpstr>Proces taryfikacji </vt:lpstr>
      <vt:lpstr>Strony w procesie weryfikacji taryf</vt:lpstr>
      <vt:lpstr>Prezentacja programu PowerPoint</vt:lpstr>
      <vt:lpstr>Przykłady publikacji prasowych</vt:lpstr>
      <vt:lpstr>Proces regulacyjny w liczbach</vt:lpstr>
      <vt:lpstr>Proces regulacyjny w liczbach</vt:lpstr>
      <vt:lpstr>Proces regulacyjny wciąż trwa</vt:lpstr>
      <vt:lpstr>Prezentacja programu PowerPoint</vt:lpstr>
      <vt:lpstr>Decyzje negatywne</vt:lpstr>
      <vt:lpstr>Odwołania od decyzji</vt:lpstr>
      <vt:lpstr>Trendy w latach ubiegłych</vt:lpstr>
      <vt:lpstr>Najniższa i najwyższa stawka za wodę i ścieki wg pierwotnych propozycji</vt:lpstr>
      <vt:lpstr>Wody Polskie regulują, a nie ustalają stawki</vt:lpstr>
      <vt:lpstr>Prawo wodne nie może być przyczyną wzrostu cen za wodę i ścieki</vt:lpstr>
      <vt:lpstr>Prawo wodne nie może być przyczyną wzrostu cen za wodę i ścieki</vt:lpstr>
      <vt:lpstr>Dopłaty do taryf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Daniel Kociołek</dc:creator>
  <cp:lastModifiedBy>Sergiusz Kieruzel</cp:lastModifiedBy>
  <cp:revision>104</cp:revision>
  <cp:lastPrinted>2018-07-16T13:05:14Z</cp:lastPrinted>
  <dcterms:created xsi:type="dcterms:W3CDTF">2018-01-02T10:35:02Z</dcterms:created>
  <dcterms:modified xsi:type="dcterms:W3CDTF">2018-07-17T07:35:52Z</dcterms:modified>
</cp:coreProperties>
</file>